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9" r:id="rId6"/>
    <p:sldId id="270" r:id="rId7"/>
    <p:sldId id="27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5143500" type="screen16x9"/>
  <p:notesSz cx="6858000" cy="9144000"/>
  <p:embeddedFontLst>
    <p:embeddedFont>
      <p:font typeface="Muli" panose="020B060402020202020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Nunito SemiBold" panose="020B0604020202020204" charset="0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  <p:embeddedFont>
      <p:font typeface="Nuni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78284-A394-4454-ABDF-8015BC01D5B1}" v="6" dt="2019-08-03T04:38:25.201"/>
  </p1510:revLst>
</p1510:revInfo>
</file>

<file path=ppt/tableStyles.xml><?xml version="1.0" encoding="utf-8"?>
<a:tblStyleLst xmlns:a="http://schemas.openxmlformats.org/drawingml/2006/main" def="{22BA0C9E-1B23-4D2E-8F4A-FEECCA3F1A26}">
  <a:tblStyle styleId="{22BA0C9E-1B23-4D2E-8F4A-FEECCA3F1A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ng Nugroho" userId="b294f0b853823a02" providerId="Windows Live" clId="Web-{22A78284-A394-4454-ABDF-8015BC01D5B1}"/>
    <pc:docChg chg="modSld">
      <pc:chgData name="Agung Nugroho" userId="b294f0b853823a02" providerId="Windows Live" clId="Web-{22A78284-A394-4454-ABDF-8015BC01D5B1}" dt="2019-08-03T04:41:01.499" v="33" actId="14100"/>
      <pc:docMkLst>
        <pc:docMk/>
      </pc:docMkLst>
      <pc:sldChg chg="modSp">
        <pc:chgData name="Agung Nugroho" userId="b294f0b853823a02" providerId="Windows Live" clId="Web-{22A78284-A394-4454-ABDF-8015BC01D5B1}" dt="2019-08-03T04:36:30.013" v="1" actId="1076"/>
        <pc:sldMkLst>
          <pc:docMk/>
          <pc:sldMk cId="0" sldId="256"/>
        </pc:sldMkLst>
        <pc:spChg chg="mod">
          <ac:chgData name="Agung Nugroho" userId="b294f0b853823a02" providerId="Windows Live" clId="Web-{22A78284-A394-4454-ABDF-8015BC01D5B1}" dt="2019-08-03T04:36:30.013" v="1" actId="1076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Agung Nugroho" userId="b294f0b853823a02" providerId="Windows Live" clId="Web-{22A78284-A394-4454-ABDF-8015BC01D5B1}" dt="2019-08-03T04:36:23.873" v="0" actId="1076"/>
          <ac:picMkLst>
            <pc:docMk/>
            <pc:sldMk cId="0" sldId="256"/>
            <ac:picMk id="54" creationId="{00000000-0000-0000-0000-000000000000}"/>
          </ac:picMkLst>
        </pc:picChg>
      </pc:sldChg>
      <pc:sldChg chg="modSp">
        <pc:chgData name="Agung Nugroho" userId="b294f0b853823a02" providerId="Windows Live" clId="Web-{22A78284-A394-4454-ABDF-8015BC01D5B1}" dt="2019-08-03T04:38:25.186" v="11" actId="1076"/>
        <pc:sldMkLst>
          <pc:docMk/>
          <pc:sldMk cId="0" sldId="266"/>
        </pc:sldMkLst>
        <pc:spChg chg="mod">
          <ac:chgData name="Agung Nugroho" userId="b294f0b853823a02" providerId="Windows Live" clId="Web-{22A78284-A394-4454-ABDF-8015BC01D5B1}" dt="2019-08-03T04:38:25.186" v="11" actId="1076"/>
          <ac:spMkLst>
            <pc:docMk/>
            <pc:sldMk cId="0" sldId="266"/>
            <ac:spMk id="143" creationId="{00000000-0000-0000-0000-000000000000}"/>
          </ac:spMkLst>
        </pc:spChg>
      </pc:sldChg>
      <pc:sldChg chg="modSp">
        <pc:chgData name="Agung Nugroho" userId="b294f0b853823a02" providerId="Windows Live" clId="Web-{22A78284-A394-4454-ABDF-8015BC01D5B1}" dt="2019-08-03T04:38:41.295" v="12"/>
        <pc:sldMkLst>
          <pc:docMk/>
          <pc:sldMk cId="0" sldId="272"/>
        </pc:sldMkLst>
        <pc:spChg chg="mod">
          <ac:chgData name="Agung Nugroho" userId="b294f0b853823a02" providerId="Windows Live" clId="Web-{22A78284-A394-4454-ABDF-8015BC01D5B1}" dt="2019-08-03T04:38:41.295" v="12"/>
          <ac:spMkLst>
            <pc:docMk/>
            <pc:sldMk cId="0" sldId="272"/>
            <ac:spMk id="190" creationId="{00000000-0000-0000-0000-000000000000}"/>
          </ac:spMkLst>
        </pc:spChg>
        <pc:spChg chg="mod">
          <ac:chgData name="Agung Nugroho" userId="b294f0b853823a02" providerId="Windows Live" clId="Web-{22A78284-A394-4454-ABDF-8015BC01D5B1}" dt="2019-08-03T04:38:15.514" v="7" actId="1076"/>
          <ac:spMkLst>
            <pc:docMk/>
            <pc:sldMk cId="0" sldId="272"/>
            <ac:spMk id="191" creationId="{00000000-0000-0000-0000-000000000000}"/>
          </ac:spMkLst>
        </pc:spChg>
      </pc:sldChg>
      <pc:sldChg chg="modSp">
        <pc:chgData name="Agung Nugroho" userId="b294f0b853823a02" providerId="Windows Live" clId="Web-{22A78284-A394-4454-ABDF-8015BC01D5B1}" dt="2019-08-03T04:39:03.092" v="14" actId="1076"/>
        <pc:sldMkLst>
          <pc:docMk/>
          <pc:sldMk cId="0" sldId="273"/>
        </pc:sldMkLst>
        <pc:spChg chg="mod">
          <ac:chgData name="Agung Nugroho" userId="b294f0b853823a02" providerId="Windows Live" clId="Web-{22A78284-A394-4454-ABDF-8015BC01D5B1}" dt="2019-08-03T04:38:54.608" v="13"/>
          <ac:spMkLst>
            <pc:docMk/>
            <pc:sldMk cId="0" sldId="273"/>
            <ac:spMk id="199" creationId="{00000000-0000-0000-0000-000000000000}"/>
          </ac:spMkLst>
        </pc:spChg>
        <pc:spChg chg="mod">
          <ac:chgData name="Agung Nugroho" userId="b294f0b853823a02" providerId="Windows Live" clId="Web-{22A78284-A394-4454-ABDF-8015BC01D5B1}" dt="2019-08-03T04:39:03.092" v="14" actId="1076"/>
          <ac:spMkLst>
            <pc:docMk/>
            <pc:sldMk cId="0" sldId="273"/>
            <ac:spMk id="200" creationId="{00000000-0000-0000-0000-000000000000}"/>
          </ac:spMkLst>
        </pc:spChg>
      </pc:sldChg>
      <pc:sldChg chg="modSp">
        <pc:chgData name="Agung Nugroho" userId="b294f0b853823a02" providerId="Windows Live" clId="Web-{22A78284-A394-4454-ABDF-8015BC01D5B1}" dt="2019-08-03T04:39:14.608" v="16" actId="1076"/>
        <pc:sldMkLst>
          <pc:docMk/>
          <pc:sldMk cId="0" sldId="274"/>
        </pc:sldMkLst>
        <pc:spChg chg="mod">
          <ac:chgData name="Agung Nugroho" userId="b294f0b853823a02" providerId="Windows Live" clId="Web-{22A78284-A394-4454-ABDF-8015BC01D5B1}" dt="2019-08-03T04:39:08.561" v="15"/>
          <ac:spMkLst>
            <pc:docMk/>
            <pc:sldMk cId="0" sldId="274"/>
            <ac:spMk id="209" creationId="{00000000-0000-0000-0000-000000000000}"/>
          </ac:spMkLst>
        </pc:spChg>
        <pc:spChg chg="mod">
          <ac:chgData name="Agung Nugroho" userId="b294f0b853823a02" providerId="Windows Live" clId="Web-{22A78284-A394-4454-ABDF-8015BC01D5B1}" dt="2019-08-03T04:39:14.608" v="16" actId="1076"/>
          <ac:spMkLst>
            <pc:docMk/>
            <pc:sldMk cId="0" sldId="274"/>
            <ac:spMk id="210" creationId="{00000000-0000-0000-0000-000000000000}"/>
          </ac:spMkLst>
        </pc:spChg>
      </pc:sldChg>
      <pc:sldChg chg="addSp delSp modSp">
        <pc:chgData name="Agung Nugroho" userId="b294f0b853823a02" providerId="Windows Live" clId="Web-{22A78284-A394-4454-ABDF-8015BC01D5B1}" dt="2019-08-03T04:41:01.499" v="33" actId="14100"/>
        <pc:sldMkLst>
          <pc:docMk/>
          <pc:sldMk cId="0" sldId="278"/>
        </pc:sldMkLst>
        <pc:spChg chg="add del mod">
          <ac:chgData name="Agung Nugroho" userId="b294f0b853823a02" providerId="Windows Live" clId="Web-{22A78284-A394-4454-ABDF-8015BC01D5B1}" dt="2019-08-03T04:40:09.046" v="24"/>
          <ac:spMkLst>
            <pc:docMk/>
            <pc:sldMk cId="0" sldId="278"/>
            <ac:spMk id="2" creationId="{E3D519EB-8626-47DD-8AAE-26E8DCC3669E}"/>
          </ac:spMkLst>
        </pc:spChg>
        <pc:spChg chg="add mod">
          <ac:chgData name="Agung Nugroho" userId="b294f0b853823a02" providerId="Windows Live" clId="Web-{22A78284-A394-4454-ABDF-8015BC01D5B1}" dt="2019-08-03T04:40:53.437" v="32" actId="1076"/>
          <ac:spMkLst>
            <pc:docMk/>
            <pc:sldMk cId="0" sldId="278"/>
            <ac:spMk id="6" creationId="{FCFBE460-9C72-48FC-812E-FBB7C7595376}"/>
          </ac:spMkLst>
        </pc:spChg>
        <pc:spChg chg="mod">
          <ac:chgData name="Agung Nugroho" userId="b294f0b853823a02" providerId="Windows Live" clId="Web-{22A78284-A394-4454-ABDF-8015BC01D5B1}" dt="2019-08-03T04:40:47.155" v="31" actId="14100"/>
          <ac:spMkLst>
            <pc:docMk/>
            <pc:sldMk cId="0" sldId="278"/>
            <ac:spMk id="259" creationId="{00000000-0000-0000-0000-000000000000}"/>
          </ac:spMkLst>
        </pc:spChg>
        <pc:spChg chg="mod">
          <ac:chgData name="Agung Nugroho" userId="b294f0b853823a02" providerId="Windows Live" clId="Web-{22A78284-A394-4454-ABDF-8015BC01D5B1}" dt="2019-08-03T04:41:01.499" v="33" actId="14100"/>
          <ac:spMkLst>
            <pc:docMk/>
            <pc:sldMk cId="0" sldId="278"/>
            <ac:spMk id="2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644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32dcfd0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32dcfd0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33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e32dcfd0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e32dcfd0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34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e32dcfd0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e32dcfd0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8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e32dcfd0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e32dcfd0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91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e32dcfd0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e32dcfd0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72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32dcfd0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32dcfd0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9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e32dcfd0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e32dcfd0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81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e32dcfd0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e32dcfd0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11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e32dcfd0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e32dcfd0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00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32dcfd0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32dcfd0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42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e32dcfd0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e32dcfd0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8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32dcfd0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e32dcfd0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8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e32dcfd0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e32dcfd0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32dcfd0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32dcfd0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31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32dcfd0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32dcfd0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11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e32dcfd0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e32dcfd0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47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e32dcfd0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e32dcfd0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3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976325" y="1012750"/>
            <a:ext cx="7191300" cy="31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Definition of value and corporate culture</a:t>
            </a:r>
            <a:endParaRPr sz="30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127" y="38310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2508900" y="371650"/>
            <a:ext cx="4126200" cy="183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chievement Orientation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reative Thinking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rust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281350" y="490575"/>
            <a:ext cx="2061216" cy="2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C4587"/>
                </a:solidFill>
                <a:latin typeface="Nunito"/>
                <a:ea typeface="Nunito"/>
                <a:cs typeface="Nunito"/>
                <a:sym typeface="Nunito"/>
              </a:rPr>
              <a:t>Trans Fashion</a:t>
            </a:r>
            <a:endParaRPr sz="2200" b="1">
              <a:solidFill>
                <a:srgbClr val="1C458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C4587"/>
                </a:solidFill>
                <a:latin typeface="Nunito"/>
                <a:ea typeface="Nunito"/>
                <a:cs typeface="Nunito"/>
                <a:sym typeface="Nunito"/>
              </a:rPr>
              <a:t>Corporate </a:t>
            </a:r>
            <a:endParaRPr sz="2200" b="1">
              <a:solidFill>
                <a:srgbClr val="1C458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C4587"/>
                </a:solidFill>
                <a:latin typeface="Nunito"/>
                <a:ea typeface="Nunito"/>
                <a:cs typeface="Nunito"/>
                <a:sym typeface="Nunito"/>
              </a:rPr>
              <a:t>Value</a:t>
            </a:r>
            <a:endParaRPr sz="2200" b="1">
              <a:solidFill>
                <a:srgbClr val="1C458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259;p35">
            <a:extLst>
              <a:ext uri="{FF2B5EF4-FFF2-40B4-BE49-F238E27FC236}">
                <a16:creationId xmlns="" xmlns:a16="http://schemas.microsoft.com/office/drawing/2014/main" id="{FCFBE460-9C72-48FC-812E-FBB7C7595376}"/>
              </a:ext>
            </a:extLst>
          </p:cNvPr>
          <p:cNvSpPr txBox="1"/>
          <p:nvPr/>
        </p:nvSpPr>
        <p:spPr>
          <a:xfrm>
            <a:off x="2508899" y="2427806"/>
            <a:ext cx="4126200" cy="206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lexibility</a:t>
            </a:r>
            <a:endParaRPr lang="id-ID"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nalytical thinking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ervice orientation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" sz="2200" dirty="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eam work</a:t>
            </a:r>
            <a:endParaRPr sz="2200" dirty="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Achievement Orientation</a:t>
            </a:r>
            <a:endParaRPr sz="2200" b="1" dirty="0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 dirty="0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Perhatian dan dorongan tulus untuk bekerja dengan baik atau untuk melampaui standar keunggulan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 dirty="0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Bekerja keras dan ingin melakukan pekerjaan dengan baik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Melampaui harapan, menciptakan keunggulan sendiri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Berfokus pada kinerja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Menetapkan tujuan yang menantang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Menganalisa segala tindakan dan keputusan berdasarkan pertimbangan biaya dan manfaat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Mengambil resiko 'entrepreneurial' dengan perhitungan matang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Creative Thinking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Bisa berfikir out of the box, menciptakan cara-cara baru melakukan pendekatan perspektif baru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Terbuka untuk gagasan baru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Mempertanyakan cara kerja konvensional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Mengusulkan ide inovatif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Berpikir secara lateral untuk mengidentifikasi solusi baru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Menggunakan ide-ide baru sebagai peluang untuk berubah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Memupuk lingkungan kreatif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Trust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Menjunjung tinggi kepercayaan dan bersikap profesional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Mampu menjaga kepercayaan yang diberikan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Mengedepankan kejujuran dan integritas dalam segala tindakan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Bertanggung jawab terhadap setiap keputusan dan tindakan yang dilakukan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Berpikir secara lateral untuk mengidentifikasi solusi baru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Profesional dan ahli di bidangnya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Flexibility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Kemampuan untuk beradaptasi dan bekerja secara efektif dalam berbagai situasi dan dengan berbagai individu atau kelompok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Menerima kebutuhan akan fleksibilitas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Memberlakukan aturan secara fleksibel sesuai dengan situasi yang terjadi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Menyesuaikan taktik dengan situasi yang terjadi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Menyesuaikan strategi dengan situasi yang terjadi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Analytical thinking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 dirty="0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Memahami suatu situasi, masalah-masalah, dengan menurunkannya menjadi potongan-potongan kecil, atau menelusuri implikasi situasi secara bertahap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 dirty="0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Memecah masalah menjadi komponen-komponennya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Melihat hubungan </a:t>
            </a:r>
            <a:r>
              <a:rPr lang="en" dirty="0" smtClean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kausal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Membuat beberapa rencana atau menganalisis masalah yang abstrak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 dirty="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Menyesuaikan strategi dengan situasi yang terjadi</a:t>
            </a:r>
            <a:endParaRPr dirty="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Service Orientation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Memfokuskan upaya seseorang untuk menemukan dan memenuhi kebutuhan klien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Menanggapi dengan tepat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Mempertahankan komunikasi yang baik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Berlaku yang membuat segalanya lebih baik untuk klien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Mengatasi kebutuhan klien yang mendasar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Menggunakan perspektif jangka panjang / bertindak sebagai penasehat terpercaya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 txBox="1"/>
          <p:nvPr/>
        </p:nvSpPr>
        <p:spPr>
          <a:xfrm>
            <a:off x="1217875" y="438575"/>
            <a:ext cx="4765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F9F61"/>
                </a:solidFill>
                <a:latin typeface="Nunito"/>
                <a:ea typeface="Nunito"/>
                <a:cs typeface="Nunito"/>
                <a:sym typeface="Nunito"/>
              </a:rPr>
              <a:t>Team Work</a:t>
            </a:r>
            <a:endParaRPr sz="2200" b="1">
              <a:solidFill>
                <a:srgbClr val="BF9F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1879400" y="1126200"/>
            <a:ext cx="4973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Definisi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Menyiratkan niat untuk bekerja sama dengan orang lain, untuk menjadi bagian dari tim, bekerja bersama, sebagai lawan kerja secara terpisah atau kompetitif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Nunito"/>
                <a:ea typeface="Nunito"/>
                <a:cs typeface="Nunito"/>
                <a:sym typeface="Nunito"/>
              </a:rPr>
              <a:t>Indikator Perilaku</a:t>
            </a:r>
            <a:endParaRPr b="1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Bekerjasama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Mengungkapkan ekspresi positif dari tim atau anggota tim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Mengumpulkan input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Mendorong orang lain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Bekerja untuk membangun komitmen dan semangat tim 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1217875" y="438575"/>
            <a:ext cx="2724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Value</a:t>
            </a:r>
            <a:endParaRPr sz="2200" b="1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1217875" y="1074925"/>
            <a:ext cx="55833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Sesuatu yang kita anggap penting, mempengaruhi perilaku, sikap, kebiasaan dan cara pengambilan keputusan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Menggambarkan kepercayaan, karakter, perasaan dan ide yang kita anggap penting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Menentukan apa yang seorang anggap pening, apa yang dianggap bermanfaat dan apa yang dianggap berbahaya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1217875" y="438575"/>
            <a:ext cx="2724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Corporate Values</a:t>
            </a:r>
            <a:endParaRPr sz="2200" b="1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217875" y="1074925"/>
            <a:ext cx="55833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Kumpulan Value dan kepercayaan bersama yang berkembang di organisasi menjadi panduan dari perilaku anggota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Corporate Values dikomunikasikan kepada anggota baru sebagai panduan utama untuk cara berpikir dan berperilaku di dalam organisasi tersebut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1257258" y="1105854"/>
            <a:ext cx="1242300" cy="26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93C47D"/>
                </a:solidFill>
                <a:latin typeface="Times"/>
                <a:ea typeface="Comic Sans MS"/>
                <a:cs typeface="Times"/>
                <a:sym typeface="Comic Sans MS"/>
              </a:rPr>
              <a:t>,,</a:t>
            </a:r>
            <a:endParaRPr sz="15000" dirty="0">
              <a:solidFill>
                <a:srgbClr val="93C47D"/>
              </a:solidFill>
              <a:latin typeface="Times"/>
              <a:ea typeface="Comic Sans MS"/>
              <a:cs typeface="Times"/>
              <a:sym typeface="Comic Sans MS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1344225" y="446025"/>
            <a:ext cx="2724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Corporate Culture</a:t>
            </a:r>
            <a:endParaRPr sz="2200" b="1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1344225" y="1074925"/>
            <a:ext cx="54573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Matsumoto (Moeljono 2003:19) mendefinisikan Corporate Culture sebagai seperangkat sikap, nilai-nilai, keyakinan, dan perilaku yang dipegang oleh sekelompok orang dan dikomunikasikan dari generasi ke generasi berikutnya.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1738150" y="2862500"/>
            <a:ext cx="43641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Corporate values yang dijalankan oleh anggota suatu organisasi akan membentuk corporate culture demi tercapainya visi, misi organisasi</a:t>
            </a:r>
            <a:endParaRPr sz="1800"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976325" y="1012750"/>
            <a:ext cx="7191300" cy="31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Importance of Corporate Culture</a:t>
            </a:r>
            <a:endParaRPr sz="30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127" y="38310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281350" y="490575"/>
            <a:ext cx="2520900" cy="2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Most Important Component for a Great Organization</a:t>
            </a: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aphicFrame>
        <p:nvGraphicFramePr>
          <p:cNvPr id="175" name="Google Shape;175;p27"/>
          <p:cNvGraphicFramePr/>
          <p:nvPr/>
        </p:nvGraphicFramePr>
        <p:xfrm>
          <a:off x="3154975" y="610481"/>
          <a:ext cx="3557450" cy="3570550"/>
        </p:xfrm>
        <a:graphic>
          <a:graphicData uri="http://schemas.openxmlformats.org/drawingml/2006/table">
            <a:tbl>
              <a:tblPr>
                <a:noFill/>
                <a:tableStyleId>{22BA0C9E-1B23-4D2E-8F4A-FEECCA3F1A26}</a:tableStyleId>
              </a:tblPr>
              <a:tblGrid>
                <a:gridCol w="2829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Components</a:t>
                      </a:r>
                      <a:endParaRPr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%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Values &amp; Cultures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6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58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6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Well Managed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Challenging Work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38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Strong Performance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29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Industry Leader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21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Talented People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Good at Development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17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Fun with Colleagues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Job Security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6" name="Google Shape;176;p27"/>
          <p:cNvSpPr txBox="1"/>
          <p:nvPr/>
        </p:nvSpPr>
        <p:spPr>
          <a:xfrm>
            <a:off x="3077175" y="4178525"/>
            <a:ext cx="3635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Source: McKinsey Quarterly Survey, "war for talent, 2017"</a:t>
            </a:r>
            <a:endParaRPr sz="700" i="1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281350" y="490575"/>
            <a:ext cx="2520900" cy="2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Impact of implementing Corporate Culture on Financial Performances</a:t>
            </a: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aphicFrame>
        <p:nvGraphicFramePr>
          <p:cNvPr id="183" name="Google Shape;183;p28"/>
          <p:cNvGraphicFramePr/>
          <p:nvPr/>
        </p:nvGraphicFramePr>
        <p:xfrm>
          <a:off x="2861375" y="610481"/>
          <a:ext cx="3851025" cy="2519400"/>
        </p:xfrm>
        <a:graphic>
          <a:graphicData uri="http://schemas.openxmlformats.org/drawingml/2006/table">
            <a:tbl>
              <a:tblPr>
                <a:noFill/>
                <a:tableStyleId>{22BA0C9E-1B23-4D2E-8F4A-FEECCA3F1A26}</a:tableStyleId>
              </a:tblPr>
              <a:tblGrid>
                <a:gridCol w="196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45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Components</a:t>
                      </a:r>
                      <a:endParaRPr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% Average Performance Enhancing Culture</a:t>
                      </a:r>
                      <a:endParaRPr sz="8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with</a:t>
                      </a:r>
                      <a:endParaRPr sz="7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without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Revenue Growth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682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166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9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Employment Growth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282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36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Stock Price Growth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901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74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Net Income Growth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6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756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6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1100" b="1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EDB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C6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" name="Google Shape;184;p28"/>
          <p:cNvSpPr txBox="1"/>
          <p:nvPr/>
        </p:nvSpPr>
        <p:spPr>
          <a:xfrm>
            <a:off x="2861375" y="3160250"/>
            <a:ext cx="3635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Source: HBS - Prof James Heskeet, 1992</a:t>
            </a:r>
            <a:endParaRPr sz="700" i="1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389" y="4871652"/>
            <a:ext cx="1349675" cy="2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>
            <a:off x="281350" y="490575"/>
            <a:ext cx="2520900" cy="2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Pentingnya Corporate </a:t>
            </a: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Culture</a:t>
            </a:r>
            <a:endParaRPr sz="22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2085150" y="532325"/>
            <a:ext cx="4973700" cy="28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Memiliki Pengaruh yang kuat terhadap perilaku pegawai. Jika baik, maka dapat meningkatkan, dan jika kurang baik, bisa menghambat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Perubahan corporate culture adalah prasyarat utama tercapainya kesuksesan dari transformasi bisnis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Nunito SemiBold"/>
              <a:buChar char="●"/>
            </a:pPr>
            <a:r>
              <a:rPr lang="en">
                <a:solidFill>
                  <a:srgbClr val="0B539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Corporate culture memiliki efek yang signifikan terhadap performa ekonomi jangka panjang sebuah perusahaan</a:t>
            </a:r>
            <a:endParaRPr>
              <a:solidFill>
                <a:srgbClr val="0B539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/>
        </p:nvSpPr>
        <p:spPr>
          <a:xfrm>
            <a:off x="976325" y="1012750"/>
            <a:ext cx="7191300" cy="310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Trans Fashion Corporate Values</a:t>
            </a:r>
            <a:endParaRPr sz="3000">
              <a:solidFill>
                <a:srgbClr val="1C4587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127" y="3831052"/>
            <a:ext cx="1349675" cy="2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C458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634</Words>
  <Application>Microsoft Office PowerPoint</Application>
  <PresentationFormat>On-screen Show (16:9)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Muli</vt:lpstr>
      <vt:lpstr>Comic Sans MS</vt:lpstr>
      <vt:lpstr>Arvo</vt:lpstr>
      <vt:lpstr>Nunito SemiBold</vt:lpstr>
      <vt:lpstr>Times</vt:lpstr>
      <vt:lpstr>Nunito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eni</dc:creator>
  <cp:lastModifiedBy>eni</cp:lastModifiedBy>
  <cp:revision>35</cp:revision>
  <dcterms:modified xsi:type="dcterms:W3CDTF">2020-02-06T07:51:58Z</dcterms:modified>
</cp:coreProperties>
</file>